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F40CB8-D8EB-432C-B44F-5CDBCE8D0233}"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27967171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0CB8-D8EB-432C-B44F-5CDBCE8D0233}"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16659527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0CB8-D8EB-432C-B44F-5CDBCE8D0233}"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4226685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0CB8-D8EB-432C-B44F-5CDBCE8D0233}"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683626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8F40CB8-D8EB-432C-B44F-5CDBCE8D0233}" type="datetimeFigureOut">
              <a:rPr lang="en-US" smtClean="0"/>
              <a:t>8/23/2016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2007172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F40CB8-D8EB-432C-B44F-5CDBCE8D0233}"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34646743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F40CB8-D8EB-432C-B44F-5CDBCE8D0233}" type="datetimeFigureOut">
              <a:rPr lang="en-US" smtClean="0"/>
              <a:t>8/23/2016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4173794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F40CB8-D8EB-432C-B44F-5CDBCE8D0233}" type="datetimeFigureOut">
              <a:rPr lang="en-US" smtClean="0"/>
              <a:t>8/23/2016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241649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40CB8-D8EB-432C-B44F-5CDBCE8D0233}" type="datetimeFigureOut">
              <a:rPr lang="en-US" smtClean="0"/>
              <a:t>8/23/2016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212476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F40CB8-D8EB-432C-B44F-5CDBCE8D0233}"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229603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8F40CB8-D8EB-432C-B44F-5CDBCE8D0233}" type="datetimeFigureOut">
              <a:rPr lang="en-US" smtClean="0"/>
              <a:t>8/23/2016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8862AB-64AF-40B1-A504-9FCC7E16780A}" type="slidenum">
              <a:rPr lang="en-US" smtClean="0"/>
              <a:t>‹#›</a:t>
            </a:fld>
            <a:endParaRPr lang="en-US"/>
          </a:p>
        </p:txBody>
      </p:sp>
    </p:spTree>
    <p:extLst>
      <p:ext uri="{BB962C8B-B14F-4D97-AF65-F5344CB8AC3E}">
        <p14:creationId xmlns:p14="http://schemas.microsoft.com/office/powerpoint/2010/main" val="2772395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F40CB8-D8EB-432C-B44F-5CDBCE8D0233}" type="datetimeFigureOut">
              <a:rPr lang="en-US" smtClean="0"/>
              <a:t>8/23/2016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8862AB-64AF-40B1-A504-9FCC7E16780A}" type="slidenum">
              <a:rPr lang="en-US" smtClean="0"/>
              <a:t>‹#›</a:t>
            </a:fld>
            <a:endParaRPr lang="en-US"/>
          </a:p>
        </p:txBody>
      </p:sp>
    </p:spTree>
    <p:extLst>
      <p:ext uri="{BB962C8B-B14F-4D97-AF65-F5344CB8AC3E}">
        <p14:creationId xmlns:p14="http://schemas.microsoft.com/office/powerpoint/2010/main" val="4124056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en-US" altLang="en-US" smtClean="0"/>
              <a:t>Sociological Criticism</a:t>
            </a:r>
          </a:p>
        </p:txBody>
      </p:sp>
      <p:sp>
        <p:nvSpPr>
          <p:cNvPr id="28675" name="Rectangle 3"/>
          <p:cNvSpPr>
            <a:spLocks noGrp="1" noChangeArrowheads="1"/>
          </p:cNvSpPr>
          <p:nvPr>
            <p:ph type="body" idx="1"/>
          </p:nvPr>
        </p:nvSpPr>
        <p:spPr/>
        <p:txBody>
          <a:bodyPr/>
          <a:lstStyle/>
          <a:p>
            <a:pPr eaLnBrk="1" hangingPunct="1">
              <a:lnSpc>
                <a:spcPct val="80000"/>
              </a:lnSpc>
              <a:defRPr/>
            </a:pPr>
            <a:r>
              <a:rPr lang="en-US" altLang="en-US" sz="2400"/>
              <a:t>Karl Marx argued that the way people think and behave in any society is determined by basic economic factors.  He believed those groups of people who owned and controlled major industries could exploit the rest</a:t>
            </a:r>
          </a:p>
          <a:p>
            <a:pPr eaLnBrk="1" hangingPunct="1">
              <a:lnSpc>
                <a:spcPct val="80000"/>
              </a:lnSpc>
              <a:defRPr/>
            </a:pPr>
            <a:r>
              <a:rPr lang="en-US" altLang="en-US" sz="2400"/>
              <a:t>Marxist critics examine literature for its refection of how dominant elites exploit subordinate groups, how people become “alienated” from each other, and how middle-class/bourgeois values lead to the control and suppression of the working class</a:t>
            </a:r>
          </a:p>
          <a:p>
            <a:pPr eaLnBrk="1" hangingPunct="1">
              <a:lnSpc>
                <a:spcPct val="80000"/>
              </a:lnSpc>
              <a:defRPr/>
            </a:pPr>
            <a:r>
              <a:rPr lang="en-US" altLang="en-US" sz="2400"/>
              <a:t>See literature’s value in promoting social and economic revolution </a:t>
            </a:r>
          </a:p>
          <a:p>
            <a:pPr eaLnBrk="1" hangingPunct="1">
              <a:lnSpc>
                <a:spcPct val="80000"/>
              </a:lnSpc>
              <a:defRPr/>
            </a:pPr>
            <a:r>
              <a:rPr lang="en-US" altLang="en-US" sz="2400"/>
              <a:t>Such changes would include the overthrow of the dominant capitalist ideology and the loss of power by those with money and privilege</a:t>
            </a:r>
          </a:p>
        </p:txBody>
      </p:sp>
    </p:spTree>
    <p:extLst>
      <p:ext uri="{BB962C8B-B14F-4D97-AF65-F5344CB8AC3E}">
        <p14:creationId xmlns:p14="http://schemas.microsoft.com/office/powerpoint/2010/main" val="73297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altLang="en-US" smtClean="0"/>
              <a:t>Sociological Criticism</a:t>
            </a:r>
          </a:p>
        </p:txBody>
      </p:sp>
      <p:sp>
        <p:nvSpPr>
          <p:cNvPr id="29699" name="Rectangle 3"/>
          <p:cNvSpPr>
            <a:spLocks noGrp="1" noChangeArrowheads="1"/>
          </p:cNvSpPr>
          <p:nvPr>
            <p:ph type="body" idx="1"/>
          </p:nvPr>
        </p:nvSpPr>
        <p:spPr/>
        <p:txBody>
          <a:bodyPr/>
          <a:lstStyle/>
          <a:p>
            <a:pPr eaLnBrk="1" hangingPunct="1">
              <a:lnSpc>
                <a:spcPct val="90000"/>
              </a:lnSpc>
              <a:defRPr/>
            </a:pPr>
            <a:r>
              <a:rPr lang="en-US" altLang="en-US" sz="2400"/>
              <a:t>Concerned with understanding the role of politics, money, and power in literary works, and with redefining and reforming the way society distributes its resources among the classes</a:t>
            </a:r>
          </a:p>
          <a:p>
            <a:pPr eaLnBrk="1" hangingPunct="1">
              <a:lnSpc>
                <a:spcPct val="90000"/>
              </a:lnSpc>
              <a:defRPr/>
            </a:pPr>
            <a:r>
              <a:rPr lang="en-US" altLang="en-US" sz="2400"/>
              <a:t>Marxist critics generally approach literary works as products of their era, especially as influenced, even determined by the economic and political ideologies that prevail at the time of their composition </a:t>
            </a:r>
          </a:p>
          <a:p>
            <a:pPr eaLnBrk="1" hangingPunct="1">
              <a:lnSpc>
                <a:spcPct val="90000"/>
              </a:lnSpc>
              <a:defRPr/>
            </a:pPr>
            <a:r>
              <a:rPr lang="en-US" altLang="en-US" sz="2400"/>
              <a:t>The literary work is a “product” in relation to the actual economic and social conditions that exist at either the time of the work’s composition or the time and place of the action it describes.  </a:t>
            </a:r>
          </a:p>
        </p:txBody>
      </p:sp>
    </p:spTree>
    <p:extLst>
      <p:ext uri="{BB962C8B-B14F-4D97-AF65-F5344CB8AC3E}">
        <p14:creationId xmlns:p14="http://schemas.microsoft.com/office/powerpoint/2010/main" val="1491056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en-US" altLang="en-US" smtClean="0"/>
              <a:t>Sociological Criticism</a:t>
            </a:r>
          </a:p>
        </p:txBody>
      </p:sp>
      <p:sp>
        <p:nvSpPr>
          <p:cNvPr id="30723" name="Rectangle 3"/>
          <p:cNvSpPr>
            <a:spLocks noGrp="1" noChangeArrowheads="1"/>
          </p:cNvSpPr>
          <p:nvPr>
            <p:ph type="body" idx="1"/>
          </p:nvPr>
        </p:nvSpPr>
        <p:spPr/>
        <p:txBody>
          <a:bodyPr/>
          <a:lstStyle/>
          <a:p>
            <a:pPr eaLnBrk="1" hangingPunct="1">
              <a:lnSpc>
                <a:spcPct val="80000"/>
              </a:lnSpc>
              <a:defRPr/>
            </a:pPr>
            <a:r>
              <a:rPr lang="en-US" altLang="en-US"/>
              <a:t>Advantages</a:t>
            </a:r>
          </a:p>
          <a:p>
            <a:pPr lvl="1" eaLnBrk="1" hangingPunct="1">
              <a:lnSpc>
                <a:spcPct val="80000"/>
              </a:lnSpc>
              <a:defRPr/>
            </a:pPr>
            <a:r>
              <a:rPr lang="en-US" altLang="en-US"/>
              <a:t>Frequently evaluative and judges some literary work better than others on an ideological basis</a:t>
            </a:r>
          </a:p>
          <a:p>
            <a:pPr lvl="1" eaLnBrk="1" hangingPunct="1">
              <a:lnSpc>
                <a:spcPct val="80000"/>
              </a:lnSpc>
              <a:defRPr/>
            </a:pPr>
            <a:r>
              <a:rPr lang="en-US" altLang="en-US"/>
              <a:t>Can illuminate political and economic dimensions of literature that other approaches overlook</a:t>
            </a:r>
          </a:p>
          <a:p>
            <a:pPr eaLnBrk="1" hangingPunct="1">
              <a:lnSpc>
                <a:spcPct val="80000"/>
              </a:lnSpc>
              <a:defRPr/>
            </a:pPr>
            <a:r>
              <a:rPr lang="en-US" altLang="en-US"/>
              <a:t>Disadvantages</a:t>
            </a:r>
          </a:p>
          <a:p>
            <a:pPr lvl="1" eaLnBrk="1" hangingPunct="1">
              <a:lnSpc>
                <a:spcPct val="80000"/>
              </a:lnSpc>
              <a:defRPr/>
            </a:pPr>
            <a:r>
              <a:rPr lang="en-US" altLang="en-US"/>
              <a:t>May impose critic’s personal politics on the work in question and then evaluating it according to how closely it endorses that ideology</a:t>
            </a:r>
          </a:p>
          <a:p>
            <a:pPr lvl="1" eaLnBrk="1" hangingPunct="1">
              <a:lnSpc>
                <a:spcPct val="80000"/>
              </a:lnSpc>
              <a:defRPr/>
            </a:pPr>
            <a:r>
              <a:rPr lang="en-US" altLang="en-US"/>
              <a:t>There is a tendency that can lead to reductive judgment because an author may illustrate the principles of class struggle more clearly and will be judge superior because of this</a:t>
            </a:r>
          </a:p>
        </p:txBody>
      </p:sp>
    </p:spTree>
    <p:extLst>
      <p:ext uri="{BB962C8B-B14F-4D97-AF65-F5344CB8AC3E}">
        <p14:creationId xmlns:p14="http://schemas.microsoft.com/office/powerpoint/2010/main" val="24749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altLang="en-US" smtClean="0"/>
              <a:t>Sociological Criticism</a:t>
            </a:r>
          </a:p>
        </p:txBody>
      </p:sp>
      <p:sp>
        <p:nvSpPr>
          <p:cNvPr id="31747" name="Rectangle 3"/>
          <p:cNvSpPr>
            <a:spLocks noGrp="1" noChangeArrowheads="1"/>
          </p:cNvSpPr>
          <p:nvPr>
            <p:ph type="body" idx="1"/>
          </p:nvPr>
        </p:nvSpPr>
        <p:spPr/>
        <p:txBody>
          <a:bodyPr/>
          <a:lstStyle/>
          <a:p>
            <a:pPr eaLnBrk="1" hangingPunct="1">
              <a:lnSpc>
                <a:spcPct val="90000"/>
              </a:lnSpc>
              <a:defRPr/>
            </a:pPr>
            <a:r>
              <a:rPr lang="en-US" altLang="en-US"/>
              <a:t>Strategies and questions</a:t>
            </a:r>
          </a:p>
          <a:p>
            <a:pPr lvl="1" eaLnBrk="1" hangingPunct="1">
              <a:lnSpc>
                <a:spcPct val="90000"/>
              </a:lnSpc>
              <a:defRPr/>
            </a:pPr>
            <a:r>
              <a:rPr lang="en-US" altLang="en-US"/>
              <a:t>Explore the way different groups of people are represented in texts.  Evaluate the level of social realism in the text and how society is portrayed</a:t>
            </a:r>
          </a:p>
          <a:p>
            <a:pPr lvl="1" eaLnBrk="1" hangingPunct="1">
              <a:lnSpc>
                <a:spcPct val="90000"/>
              </a:lnSpc>
              <a:defRPr/>
            </a:pPr>
            <a:r>
              <a:rPr lang="en-US" altLang="en-US"/>
              <a:t>Consider how the text itself is a commodity that reproduces certain social beliefs and practices.  Analyze the social effect of the literary work</a:t>
            </a:r>
          </a:p>
          <a:p>
            <a:pPr lvl="1" eaLnBrk="1" hangingPunct="1">
              <a:lnSpc>
                <a:spcPct val="90000"/>
              </a:lnSpc>
              <a:defRPr/>
            </a:pPr>
            <a:r>
              <a:rPr lang="en-US" altLang="en-US"/>
              <a:t>Look at the effects of power drawn from economic or social class</a:t>
            </a:r>
          </a:p>
          <a:p>
            <a:pPr lvl="1" eaLnBrk="1" hangingPunct="1">
              <a:lnSpc>
                <a:spcPct val="90000"/>
              </a:lnSpc>
              <a:defRPr/>
            </a:pPr>
            <a:r>
              <a:rPr lang="en-US" altLang="en-US"/>
              <a:t>What social forces and institutions are represented in the work?  How are these forces portrayed?  What is the author’s attitude toward them?  </a:t>
            </a:r>
          </a:p>
        </p:txBody>
      </p:sp>
    </p:spTree>
    <p:extLst>
      <p:ext uri="{BB962C8B-B14F-4D97-AF65-F5344CB8AC3E}">
        <p14:creationId xmlns:p14="http://schemas.microsoft.com/office/powerpoint/2010/main" val="293933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en-US" altLang="en-US" smtClean="0"/>
              <a:t>Sociological Criticism</a:t>
            </a:r>
          </a:p>
        </p:txBody>
      </p:sp>
      <p:sp>
        <p:nvSpPr>
          <p:cNvPr id="32771" name="Rectangle 3"/>
          <p:cNvSpPr>
            <a:spLocks noGrp="1" noChangeArrowheads="1"/>
          </p:cNvSpPr>
          <p:nvPr>
            <p:ph type="body" idx="1"/>
          </p:nvPr>
        </p:nvSpPr>
        <p:spPr/>
        <p:txBody>
          <a:bodyPr/>
          <a:lstStyle/>
          <a:p>
            <a:pPr eaLnBrk="1" hangingPunct="1">
              <a:lnSpc>
                <a:spcPct val="90000"/>
              </a:lnSpc>
              <a:defRPr/>
            </a:pPr>
            <a:r>
              <a:rPr lang="en-US" altLang="en-US" sz="2400"/>
              <a:t>Strategies and questions cont.</a:t>
            </a:r>
          </a:p>
          <a:p>
            <a:pPr lvl="1" eaLnBrk="1" hangingPunct="1">
              <a:lnSpc>
                <a:spcPct val="90000"/>
              </a:lnSpc>
              <a:defRPr/>
            </a:pPr>
            <a:r>
              <a:rPr lang="en-US" altLang="en-US" sz="2000"/>
              <a:t>What political economic elements appear in the work?  How important are they in determining or influencing the lives of the characters? </a:t>
            </a:r>
          </a:p>
          <a:p>
            <a:pPr lvl="1" eaLnBrk="1" hangingPunct="1">
              <a:lnSpc>
                <a:spcPct val="90000"/>
              </a:lnSpc>
              <a:defRPr/>
            </a:pPr>
            <a:r>
              <a:rPr lang="en-US" altLang="en-US" sz="2000"/>
              <a:t>What economic issues appear in the course of the work?  How important are economic facts in influencing the motivation and behavior of the characters?  </a:t>
            </a:r>
          </a:p>
          <a:p>
            <a:pPr lvl="1" eaLnBrk="1" hangingPunct="1">
              <a:lnSpc>
                <a:spcPct val="90000"/>
              </a:lnSpc>
              <a:defRPr/>
            </a:pPr>
            <a:r>
              <a:rPr lang="en-US" altLang="en-US" sz="2000"/>
              <a:t>To what extent are the lives of the characters influenced or determined by social, political, and economic forces?  To what extent are the characters aware of these forces?  </a:t>
            </a:r>
          </a:p>
          <a:p>
            <a:pPr lvl="1" eaLnBrk="1" hangingPunct="1">
              <a:lnSpc>
                <a:spcPct val="90000"/>
              </a:lnSpc>
              <a:defRPr/>
            </a:pPr>
            <a:r>
              <a:rPr lang="en-US" altLang="en-US" sz="2000"/>
              <a:t>Best way to look at it – who has the power/money?  Who does not?  What happens as a result?    </a:t>
            </a:r>
          </a:p>
        </p:txBody>
      </p:sp>
    </p:spTree>
    <p:extLst>
      <p:ext uri="{BB962C8B-B14F-4D97-AF65-F5344CB8AC3E}">
        <p14:creationId xmlns:p14="http://schemas.microsoft.com/office/powerpoint/2010/main" val="33112056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494</Words>
  <Application>Microsoft Office PowerPoint</Application>
  <PresentationFormat>Widescreen</PresentationFormat>
  <Paragraphs>28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Sociological Criticism</vt:lpstr>
      <vt:lpstr>Sociological Criticism</vt:lpstr>
      <vt:lpstr>Sociological Criticism</vt:lpstr>
      <vt:lpstr>Sociological Criticism</vt:lpstr>
      <vt:lpstr>Sociological Criticism</vt:lpstr>
    </vt:vector>
  </TitlesOfParts>
  <Company>Pflugerville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Sociological Criticism</dc:title>
  <dc:creator>Aaron Holman</dc:creator>
  <cp:lastModifiedBy>Aaron Holman</cp:lastModifiedBy>
  <cp:revision>1</cp:revision>
  <dcterms:created xsi:type="dcterms:W3CDTF">2016-08-23T18:51:54Z</dcterms:created>
  <dcterms:modified xsi:type="dcterms:W3CDTF">2016-08-23T18:51:59Z</dcterms:modified>
</cp:coreProperties>
</file>