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7211C-A73F-461D-A8EE-64BB116B3429}"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126559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7211C-A73F-461D-A8EE-64BB116B3429}"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379463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7211C-A73F-461D-A8EE-64BB116B3429}"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275749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7211C-A73F-461D-A8EE-64BB116B3429}"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230645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57211C-A73F-461D-A8EE-64BB116B3429}"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375962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57211C-A73F-461D-A8EE-64BB116B3429}"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166962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57211C-A73F-461D-A8EE-64BB116B3429}"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162488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7211C-A73F-461D-A8EE-64BB116B3429}"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29107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7211C-A73F-461D-A8EE-64BB116B3429}"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25373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57211C-A73F-461D-A8EE-64BB116B3429}"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422422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57211C-A73F-461D-A8EE-64BB116B3429}"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F6C63-253B-4DA9-B999-6F5E79091C60}" type="slidenum">
              <a:rPr lang="en-US" smtClean="0"/>
              <a:t>‹#›</a:t>
            </a:fld>
            <a:endParaRPr lang="en-US"/>
          </a:p>
        </p:txBody>
      </p:sp>
    </p:spTree>
    <p:extLst>
      <p:ext uri="{BB962C8B-B14F-4D97-AF65-F5344CB8AC3E}">
        <p14:creationId xmlns:p14="http://schemas.microsoft.com/office/powerpoint/2010/main" val="425386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7211C-A73F-461D-A8EE-64BB116B3429}" type="datetimeFigureOut">
              <a:rPr lang="en-US" smtClean="0"/>
              <a:t>8/29/2016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F6C63-253B-4DA9-B999-6F5E79091C60}" type="slidenum">
              <a:rPr lang="en-US" smtClean="0"/>
              <a:t>‹#›</a:t>
            </a:fld>
            <a:endParaRPr lang="en-US"/>
          </a:p>
        </p:txBody>
      </p:sp>
    </p:spTree>
    <p:extLst>
      <p:ext uri="{BB962C8B-B14F-4D97-AF65-F5344CB8AC3E}">
        <p14:creationId xmlns:p14="http://schemas.microsoft.com/office/powerpoint/2010/main" val="619863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altLang="en-US" sz="4000"/>
              <a:t>Gender Criticism</a:t>
            </a:r>
            <a:br>
              <a:rPr lang="en-US" altLang="en-US" sz="4000"/>
            </a:br>
            <a:endParaRPr lang="en-US" altLang="en-US" sz="4000"/>
          </a:p>
        </p:txBody>
      </p:sp>
      <p:sp>
        <p:nvSpPr>
          <p:cNvPr id="1638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altLang="en-US"/>
              <a:t>“The study of gender, within literature, is of general importance to everyone.”</a:t>
            </a:r>
          </a:p>
          <a:p>
            <a:pPr eaLnBrk="1" hangingPunct="1">
              <a:lnSpc>
                <a:spcPct val="90000"/>
              </a:lnSpc>
              <a:buFont typeface="Wingdings" panose="05000000000000000000" pitchFamily="2" charset="2"/>
              <a:buNone/>
              <a:defRPr/>
            </a:pPr>
            <a:r>
              <a:rPr lang="en-US" altLang="en-US"/>
              <a:t>						- Judith Spector</a:t>
            </a:r>
          </a:p>
          <a:p>
            <a:pPr eaLnBrk="1" hangingPunct="1">
              <a:lnSpc>
                <a:spcPct val="90000"/>
              </a:lnSpc>
              <a:buFont typeface="Wingdings" panose="05000000000000000000" pitchFamily="2" charset="2"/>
              <a:buNone/>
              <a:defRPr/>
            </a:pPr>
            <a:r>
              <a:rPr lang="en-US" altLang="en-US"/>
              <a:t>“I have a male mind with male experiences.  Therefore I see things through the perception of a man.  I couldn’t relate to some of Virginia Woolf’s views and I despised the way she pushed her viewpoint on the reader.  This was brought on by my masculinity, I feel.”</a:t>
            </a:r>
          </a:p>
          <a:p>
            <a:pPr eaLnBrk="1" hangingPunct="1">
              <a:lnSpc>
                <a:spcPct val="90000"/>
              </a:lnSpc>
              <a:buFont typeface="Wingdings" panose="05000000000000000000" pitchFamily="2" charset="2"/>
              <a:buNone/>
              <a:defRPr/>
            </a:pPr>
            <a:r>
              <a:rPr lang="en-US" altLang="en-US"/>
              <a:t>							-Bill, 12</a:t>
            </a:r>
            <a:r>
              <a:rPr lang="en-US" altLang="en-US" baseline="30000"/>
              <a:t>th</a:t>
            </a:r>
            <a:r>
              <a:rPr lang="en-US" altLang="en-US"/>
              <a:t> Grade</a:t>
            </a:r>
          </a:p>
        </p:txBody>
      </p:sp>
    </p:spTree>
    <p:extLst>
      <p:ext uri="{BB962C8B-B14F-4D97-AF65-F5344CB8AC3E}">
        <p14:creationId xmlns:p14="http://schemas.microsoft.com/office/powerpoint/2010/main" val="1930332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mtClean="0"/>
              <a:t>Gender Criticism  </a:t>
            </a:r>
          </a:p>
        </p:txBody>
      </p:sp>
      <p:sp>
        <p:nvSpPr>
          <p:cNvPr id="17411" name="Rectangle 3"/>
          <p:cNvSpPr>
            <a:spLocks noGrp="1" noChangeArrowheads="1"/>
          </p:cNvSpPr>
          <p:nvPr>
            <p:ph type="body" idx="1"/>
          </p:nvPr>
        </p:nvSpPr>
        <p:spPr/>
        <p:txBody>
          <a:bodyPr/>
          <a:lstStyle/>
          <a:p>
            <a:pPr eaLnBrk="1" hangingPunct="1">
              <a:lnSpc>
                <a:spcPct val="90000"/>
              </a:lnSpc>
              <a:defRPr/>
            </a:pPr>
            <a:r>
              <a:rPr lang="en-US" altLang="en-US" sz="2400"/>
              <a:t>Sees the exclusion of women from the literary canon as a political as well as aesthetic act.</a:t>
            </a:r>
          </a:p>
          <a:p>
            <a:pPr eaLnBrk="1" hangingPunct="1">
              <a:lnSpc>
                <a:spcPct val="90000"/>
              </a:lnSpc>
              <a:defRPr/>
            </a:pPr>
            <a:r>
              <a:rPr lang="en-US" altLang="en-US" sz="2400"/>
              <a:t>Works to change the language of literary criticism</a:t>
            </a:r>
          </a:p>
          <a:p>
            <a:pPr eaLnBrk="1" hangingPunct="1">
              <a:lnSpc>
                <a:spcPct val="90000"/>
              </a:lnSpc>
              <a:defRPr/>
            </a:pPr>
            <a:r>
              <a:rPr lang="en-US" altLang="en-US" sz="2400"/>
              <a:t>Examines the experiences of women from all races, classes, cultures</a:t>
            </a:r>
          </a:p>
          <a:p>
            <a:pPr eaLnBrk="1" hangingPunct="1">
              <a:lnSpc>
                <a:spcPct val="90000"/>
              </a:lnSpc>
              <a:defRPr/>
            </a:pPr>
            <a:r>
              <a:rPr lang="en-US" altLang="en-US" sz="2400"/>
              <a:t>Feminist criticism reasserts the authority of experience </a:t>
            </a:r>
          </a:p>
          <a:p>
            <a:pPr eaLnBrk="1" hangingPunct="1">
              <a:lnSpc>
                <a:spcPct val="90000"/>
              </a:lnSpc>
              <a:defRPr/>
            </a:pPr>
            <a:r>
              <a:rPr lang="en-US" altLang="en-US" sz="2400"/>
              <a:t>Exposes patriarchal premises and resulting prejudices to promote discovery and reevaluation of literature by women</a:t>
            </a:r>
          </a:p>
          <a:p>
            <a:pPr eaLnBrk="1" hangingPunct="1">
              <a:lnSpc>
                <a:spcPct val="90000"/>
              </a:lnSpc>
              <a:defRPr/>
            </a:pPr>
            <a:r>
              <a:rPr lang="en-US" altLang="en-US" sz="2400"/>
              <a:t>Feminist literary criticism has most developed since the women’s movement beginning in the early 1960’s.  </a:t>
            </a:r>
          </a:p>
        </p:txBody>
      </p:sp>
    </p:spTree>
    <p:extLst>
      <p:ext uri="{BB962C8B-B14F-4D97-AF65-F5344CB8AC3E}">
        <p14:creationId xmlns:p14="http://schemas.microsoft.com/office/powerpoint/2010/main" val="324268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smtClean="0"/>
              <a:t>Gender Criticism</a:t>
            </a:r>
          </a:p>
        </p:txBody>
      </p:sp>
      <p:sp>
        <p:nvSpPr>
          <p:cNvPr id="18435" name="Rectangle 3"/>
          <p:cNvSpPr>
            <a:spLocks noGrp="1" noChangeArrowheads="1"/>
          </p:cNvSpPr>
          <p:nvPr>
            <p:ph type="body" idx="1"/>
          </p:nvPr>
        </p:nvSpPr>
        <p:spPr/>
        <p:txBody>
          <a:bodyPr/>
          <a:lstStyle/>
          <a:p>
            <a:pPr eaLnBrk="1" hangingPunct="1">
              <a:lnSpc>
                <a:spcPct val="80000"/>
              </a:lnSpc>
              <a:defRPr/>
            </a:pPr>
            <a:r>
              <a:rPr lang="en-US" altLang="en-US" sz="2400"/>
              <a:t>Examines social, cultural, and psychosexual contexts of literature and criticism.  </a:t>
            </a:r>
          </a:p>
          <a:p>
            <a:pPr eaLnBrk="1" hangingPunct="1">
              <a:lnSpc>
                <a:spcPct val="80000"/>
              </a:lnSpc>
              <a:defRPr/>
            </a:pPr>
            <a:r>
              <a:rPr lang="en-US" altLang="en-US" sz="2400"/>
              <a:t>In the production of literature and within stories themselves, men and women have not had equal access.  </a:t>
            </a:r>
          </a:p>
          <a:p>
            <a:pPr eaLnBrk="1" hangingPunct="1">
              <a:lnSpc>
                <a:spcPct val="80000"/>
              </a:lnSpc>
              <a:defRPr/>
            </a:pPr>
            <a:r>
              <a:rPr lang="en-US" altLang="en-US" sz="2400"/>
              <a:t>Men and women are different: they write differently, read differently, and write about their reading differently.  These differences should be valued.  </a:t>
            </a:r>
          </a:p>
          <a:p>
            <a:pPr eaLnBrk="1" hangingPunct="1">
              <a:lnSpc>
                <a:spcPct val="80000"/>
              </a:lnSpc>
              <a:defRPr/>
            </a:pPr>
            <a:r>
              <a:rPr lang="en-US" altLang="en-US" sz="2400"/>
              <a:t>Describes how women in texts are constrained in culture and society.  </a:t>
            </a:r>
          </a:p>
          <a:p>
            <a:pPr eaLnBrk="1" hangingPunct="1">
              <a:lnSpc>
                <a:spcPct val="80000"/>
              </a:lnSpc>
              <a:defRPr/>
            </a:pPr>
            <a:r>
              <a:rPr lang="en-US" altLang="en-US" sz="2400"/>
              <a:t>Gender is conceived as complex cultural idea and psychological component rather than as strictly tied to biological gender</a:t>
            </a:r>
          </a:p>
          <a:p>
            <a:pPr eaLnBrk="1" hangingPunct="1">
              <a:lnSpc>
                <a:spcPct val="80000"/>
              </a:lnSpc>
              <a:defRPr/>
            </a:pPr>
            <a:r>
              <a:rPr lang="en-US" altLang="en-US" sz="2400"/>
              <a:t>Always political and always revisionist </a:t>
            </a:r>
          </a:p>
        </p:txBody>
      </p:sp>
    </p:spTree>
    <p:extLst>
      <p:ext uri="{BB962C8B-B14F-4D97-AF65-F5344CB8AC3E}">
        <p14:creationId xmlns:p14="http://schemas.microsoft.com/office/powerpoint/2010/main" val="826124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mtClean="0"/>
              <a:t>Gender Criticism</a:t>
            </a:r>
          </a:p>
        </p:txBody>
      </p:sp>
      <p:sp>
        <p:nvSpPr>
          <p:cNvPr id="19459" name="Rectangle 3"/>
          <p:cNvSpPr>
            <a:spLocks noGrp="1" noChangeArrowheads="1"/>
          </p:cNvSpPr>
          <p:nvPr>
            <p:ph type="body" idx="1"/>
          </p:nvPr>
        </p:nvSpPr>
        <p:spPr/>
        <p:txBody>
          <a:bodyPr/>
          <a:lstStyle/>
          <a:p>
            <a:pPr eaLnBrk="1" hangingPunct="1">
              <a:defRPr/>
            </a:pPr>
            <a:r>
              <a:rPr lang="en-US" altLang="en-US" smtClean="0"/>
              <a:t>This patriarchal ideology pervades those writings that have been considered great literature.  Such works lack autonomous female role models, are implicitly addressed to male readers, and shut out the woman reader as an alien outsider or solicit her to identify against herself by assuming male values and ways of perceiving, feeling, and acting.  </a:t>
            </a:r>
          </a:p>
        </p:txBody>
      </p:sp>
    </p:spTree>
    <p:extLst>
      <p:ext uri="{BB962C8B-B14F-4D97-AF65-F5344CB8AC3E}">
        <p14:creationId xmlns:p14="http://schemas.microsoft.com/office/powerpoint/2010/main" val="954370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altLang="en-US" smtClean="0"/>
              <a:t>Gender Criticism</a:t>
            </a:r>
          </a:p>
        </p:txBody>
      </p:sp>
      <p:sp>
        <p:nvSpPr>
          <p:cNvPr id="20483" name="Rectangle 3"/>
          <p:cNvSpPr>
            <a:spLocks noGrp="1" noChangeArrowheads="1"/>
          </p:cNvSpPr>
          <p:nvPr>
            <p:ph type="body" idx="1"/>
          </p:nvPr>
        </p:nvSpPr>
        <p:spPr/>
        <p:txBody>
          <a:bodyPr/>
          <a:lstStyle/>
          <a:p>
            <a:pPr eaLnBrk="1" hangingPunct="1">
              <a:lnSpc>
                <a:spcPct val="80000"/>
              </a:lnSpc>
              <a:defRPr/>
            </a:pPr>
            <a:r>
              <a:rPr lang="en-US" altLang="en-US"/>
              <a:t>Advantages</a:t>
            </a:r>
          </a:p>
          <a:p>
            <a:pPr lvl="1" eaLnBrk="1" hangingPunct="1">
              <a:lnSpc>
                <a:spcPct val="80000"/>
              </a:lnSpc>
              <a:defRPr/>
            </a:pPr>
            <a:r>
              <a:rPr lang="en-US" altLang="en-US"/>
              <a:t>Women have been somewhat underrepresented in the traditional canon; a feminist approach to literature helps redress this problem</a:t>
            </a:r>
          </a:p>
          <a:p>
            <a:pPr eaLnBrk="1" hangingPunct="1">
              <a:lnSpc>
                <a:spcPct val="80000"/>
              </a:lnSpc>
              <a:defRPr/>
            </a:pPr>
            <a:r>
              <a:rPr lang="en-US" altLang="en-US"/>
              <a:t>Disadvantages</a:t>
            </a:r>
          </a:p>
          <a:p>
            <a:pPr lvl="1" eaLnBrk="1" hangingPunct="1">
              <a:lnSpc>
                <a:spcPct val="80000"/>
              </a:lnSpc>
              <a:defRPr/>
            </a:pPr>
            <a:r>
              <a:rPr lang="en-US" altLang="en-US"/>
              <a:t>Feminist critics turn literary criticism into a political battlefield and overlook the merits of works they consider “patriarchal.”</a:t>
            </a:r>
          </a:p>
          <a:p>
            <a:pPr lvl="1" eaLnBrk="1" hangingPunct="1">
              <a:lnSpc>
                <a:spcPct val="80000"/>
              </a:lnSpc>
              <a:defRPr/>
            </a:pPr>
            <a:r>
              <a:rPr lang="en-US" altLang="en-US"/>
              <a:t>When arguing for a distinct feminine writing style, feminist critics tend to regulate women’s literature to ghetto status; this in turn prevents female literature from being naturally included in the literary canon</a:t>
            </a:r>
          </a:p>
          <a:p>
            <a:pPr lvl="1" eaLnBrk="1" hangingPunct="1">
              <a:lnSpc>
                <a:spcPct val="80000"/>
              </a:lnSpc>
              <a:defRPr/>
            </a:pPr>
            <a:r>
              <a:rPr lang="en-US" altLang="en-US"/>
              <a:t>Often too theoretical </a:t>
            </a:r>
          </a:p>
        </p:txBody>
      </p:sp>
    </p:spTree>
    <p:extLst>
      <p:ext uri="{BB962C8B-B14F-4D97-AF65-F5344CB8AC3E}">
        <p14:creationId xmlns:p14="http://schemas.microsoft.com/office/powerpoint/2010/main" val="4012300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altLang="en-US" smtClean="0"/>
              <a:t>Gender Criticism</a:t>
            </a:r>
          </a:p>
        </p:txBody>
      </p:sp>
      <p:sp>
        <p:nvSpPr>
          <p:cNvPr id="21507" name="Rectangle 3"/>
          <p:cNvSpPr>
            <a:spLocks noGrp="1" noChangeArrowheads="1"/>
          </p:cNvSpPr>
          <p:nvPr>
            <p:ph type="body" idx="1"/>
          </p:nvPr>
        </p:nvSpPr>
        <p:spPr/>
        <p:txBody>
          <a:bodyPr/>
          <a:lstStyle/>
          <a:p>
            <a:pPr eaLnBrk="1" hangingPunct="1">
              <a:lnSpc>
                <a:spcPct val="80000"/>
              </a:lnSpc>
              <a:defRPr/>
            </a:pPr>
            <a:r>
              <a:rPr lang="en-US" altLang="en-US"/>
              <a:t>Strategies and questions</a:t>
            </a:r>
          </a:p>
          <a:p>
            <a:pPr lvl="1" eaLnBrk="1" hangingPunct="1">
              <a:lnSpc>
                <a:spcPct val="80000"/>
              </a:lnSpc>
              <a:defRPr/>
            </a:pPr>
            <a:r>
              <a:rPr lang="en-US" altLang="en-US"/>
              <a:t>To what extent does the representation of gender in the work reflect the place and time in which the work was written? </a:t>
            </a:r>
          </a:p>
          <a:p>
            <a:pPr lvl="1" eaLnBrk="1" hangingPunct="1">
              <a:lnSpc>
                <a:spcPct val="80000"/>
              </a:lnSpc>
              <a:defRPr/>
            </a:pPr>
            <a:r>
              <a:rPr lang="en-US" altLang="en-US"/>
              <a:t>How are the relationships between gender presented in the work?  What roles do men and women assume and perform and with what consequences?</a:t>
            </a:r>
          </a:p>
          <a:p>
            <a:pPr lvl="1" eaLnBrk="1" hangingPunct="1">
              <a:lnSpc>
                <a:spcPct val="80000"/>
              </a:lnSpc>
              <a:defRPr/>
            </a:pPr>
            <a:r>
              <a:rPr lang="en-US" altLang="en-US"/>
              <a:t>Does the author present the work from within a predominantly male or female sensibility?  Why might this have been done, and with what effects?  </a:t>
            </a:r>
          </a:p>
          <a:p>
            <a:pPr lvl="1" eaLnBrk="1" hangingPunct="1">
              <a:lnSpc>
                <a:spcPct val="80000"/>
              </a:lnSpc>
              <a:defRPr/>
            </a:pPr>
            <a:r>
              <a:rPr lang="en-US" altLang="en-US"/>
              <a:t>How do the facts of the author’s life relate to the presentation of men and women in the work?  To their relative degrees of power?  </a:t>
            </a:r>
          </a:p>
        </p:txBody>
      </p:sp>
    </p:spTree>
    <p:extLst>
      <p:ext uri="{BB962C8B-B14F-4D97-AF65-F5344CB8AC3E}">
        <p14:creationId xmlns:p14="http://schemas.microsoft.com/office/powerpoint/2010/main" val="1136788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ltLang="en-US" smtClean="0"/>
              <a:t>Gender Criticism</a:t>
            </a:r>
          </a:p>
        </p:txBody>
      </p:sp>
      <p:sp>
        <p:nvSpPr>
          <p:cNvPr id="22531" name="Rectangle 3"/>
          <p:cNvSpPr>
            <a:spLocks noGrp="1" noChangeArrowheads="1"/>
          </p:cNvSpPr>
          <p:nvPr>
            <p:ph type="body" idx="1"/>
          </p:nvPr>
        </p:nvSpPr>
        <p:spPr/>
        <p:txBody>
          <a:bodyPr/>
          <a:lstStyle/>
          <a:p>
            <a:pPr eaLnBrk="1" hangingPunct="1">
              <a:defRPr/>
            </a:pPr>
            <a:r>
              <a:rPr lang="en-US" altLang="en-US"/>
              <a:t>Strategies and questions cont.</a:t>
            </a:r>
          </a:p>
          <a:p>
            <a:pPr lvl="1" eaLnBrk="1" hangingPunct="1">
              <a:defRPr/>
            </a:pPr>
            <a:r>
              <a:rPr lang="en-US" altLang="en-US"/>
              <a:t>How do other works by the author correspond to this one in their depiction of the power relationships between men and women?  </a:t>
            </a:r>
          </a:p>
          <a:p>
            <a:pPr lvl="1" eaLnBrk="1" hangingPunct="1">
              <a:defRPr/>
            </a:pPr>
            <a:r>
              <a:rPr lang="en-US" altLang="en-US"/>
              <a:t>What role does gender or sexuality play in this work?  </a:t>
            </a:r>
          </a:p>
          <a:p>
            <a:pPr lvl="1" eaLnBrk="1" hangingPunct="1">
              <a:defRPr/>
            </a:pPr>
            <a:r>
              <a:rPr lang="en-US" altLang="en-US"/>
              <a:t>Specifically, observe how sexual stereotypes might be reinforced or undermined.  Try to see how the work reflects or distorts the place of women (men) in society.</a:t>
            </a:r>
          </a:p>
          <a:p>
            <a:pPr lvl="1" eaLnBrk="1" hangingPunct="1">
              <a:defRPr/>
            </a:pPr>
            <a:r>
              <a:rPr lang="en-US" altLang="en-US"/>
              <a:t>Look at the effects of power drawn from gender within the plot or form.  </a:t>
            </a:r>
          </a:p>
          <a:p>
            <a:pPr eaLnBrk="1" hangingPunct="1">
              <a:defRPr/>
            </a:pPr>
            <a:endParaRPr lang="en-US" altLang="en-US"/>
          </a:p>
        </p:txBody>
      </p:sp>
    </p:spTree>
    <p:extLst>
      <p:ext uri="{BB962C8B-B14F-4D97-AF65-F5344CB8AC3E}">
        <p14:creationId xmlns:p14="http://schemas.microsoft.com/office/powerpoint/2010/main" val="2416459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526</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Gender Criticism </vt:lpstr>
      <vt:lpstr>Gender Criticism  </vt:lpstr>
      <vt:lpstr>Gender Criticism</vt:lpstr>
      <vt:lpstr>Gender Criticism</vt:lpstr>
      <vt:lpstr>Gender Criticism</vt:lpstr>
      <vt:lpstr>Gender Criticism</vt:lpstr>
      <vt:lpstr>Gender Criticism</vt:lpstr>
    </vt:vector>
  </TitlesOfParts>
  <Company>Pflugerville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Criticism </dc:title>
  <dc:creator>Aaron Holman</dc:creator>
  <cp:lastModifiedBy>Aaron Holman</cp:lastModifiedBy>
  <cp:revision>1</cp:revision>
  <dcterms:created xsi:type="dcterms:W3CDTF">2016-08-29T13:38:46Z</dcterms:created>
  <dcterms:modified xsi:type="dcterms:W3CDTF">2016-08-29T13:40:12Z</dcterms:modified>
</cp:coreProperties>
</file>