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3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7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0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3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7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0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7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0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9231-01E2-4074-84F9-EF56B329207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F6C75-3142-4597-B663-5FB46BA0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2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Biographical Criticism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Authors typically write about things they know well, the events and circumstances of their lives are often reflected in their works.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The context for a literary work includes information about the author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Interpretation of the work should be based on an understanding of its context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Focuses on explicating the literary work by using the insight provided by knowledge of the author’s life</a:t>
            </a:r>
          </a:p>
        </p:txBody>
      </p:sp>
    </p:spTree>
    <p:extLst>
      <p:ext uri="{BB962C8B-B14F-4D97-AF65-F5344CB8AC3E}">
        <p14:creationId xmlns:p14="http://schemas.microsoft.com/office/powerpoint/2010/main" val="32518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Biographical Criticism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Advantages</a:t>
            </a:r>
          </a:p>
          <a:p>
            <a:pPr lvl="1" eaLnBrk="1" hangingPunct="1">
              <a:defRPr/>
            </a:pPr>
            <a:r>
              <a:rPr lang="en-US" altLang="en-US"/>
              <a:t>Helps to illuminate the text; provide insight into themes historical references, social oppositions and the creation of fiction characters</a:t>
            </a:r>
          </a:p>
          <a:p>
            <a:pPr eaLnBrk="1" hangingPunct="1">
              <a:defRPr/>
            </a:pPr>
            <a:r>
              <a:rPr lang="en-US" altLang="en-US"/>
              <a:t>Disadvantages</a:t>
            </a:r>
          </a:p>
          <a:p>
            <a:pPr lvl="1" eaLnBrk="1" hangingPunct="1">
              <a:defRPr/>
            </a:pPr>
            <a:r>
              <a:rPr lang="en-US" altLang="en-US"/>
              <a:t>Some biographical details may be irrelevant</a:t>
            </a:r>
          </a:p>
          <a:p>
            <a:pPr lvl="1" eaLnBrk="1" hangingPunct="1">
              <a:defRPr/>
            </a:pPr>
            <a:r>
              <a:rPr lang="en-US" altLang="en-US"/>
              <a:t>Writers often revise facts</a:t>
            </a:r>
          </a:p>
          <a:p>
            <a:pPr lvl="1" eaLnBrk="1" hangingPunct="1">
              <a:defRPr/>
            </a:pPr>
            <a:r>
              <a:rPr lang="en-US" altLang="en-US"/>
              <a:t>Can overwhelm and distort the work</a:t>
            </a:r>
          </a:p>
          <a:p>
            <a:pPr lvl="1" eaLnBrk="1" hangingPunct="1">
              <a:defRPr/>
            </a:pPr>
            <a:r>
              <a:rPr lang="en-US" altLang="en-US"/>
              <a:t>Requires knowledge of the author</a:t>
            </a:r>
          </a:p>
          <a:p>
            <a:pPr lvl="1" eaLnBrk="1" hangingPunct="1">
              <a:defRPr/>
            </a:pPr>
            <a:endParaRPr lang="en-US" altLang="en-US"/>
          </a:p>
          <a:p>
            <a:pPr lvl="1" eaLnBrk="1" hangingPunct="1">
              <a:defRPr/>
            </a:pPr>
            <a:endParaRPr lang="en-US" altLang="en-US"/>
          </a:p>
          <a:p>
            <a:pPr lvl="1" eaLnBrk="1" hangingPunct="1">
              <a:defRPr/>
            </a:pPr>
            <a:endParaRPr lang="en-US" altLang="en-US"/>
          </a:p>
          <a:p>
            <a:pPr lvl="1" eaLnBrk="1" hangingPunct="1">
              <a:buFontTx/>
              <a:buNone/>
              <a:defRPr/>
            </a:pPr>
            <a:endParaRPr lang="en-US" altLang="en-US"/>
          </a:p>
          <a:p>
            <a:pPr lvl="1" eaLnBrk="1" hangingPunct="1">
              <a:buFontTx/>
              <a:buNone/>
              <a:defRPr/>
            </a:pPr>
            <a:endParaRPr lang="en-US" altLang="en-US"/>
          </a:p>
          <a:p>
            <a:pPr lvl="1" eaLnBrk="1" hangingPunct="1">
              <a:buFontTx/>
              <a:buNone/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7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Biographical Criticism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Questions and strategies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Research the author’s life and relate that information to the work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Research the author’s time and relate that information to the work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What elements of the author’s life come out in the work?  Why?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How might the work came into being?  How did the author change it from its autobiographical origins? 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940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Historical Criticism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When reading a text, you have to place it within its historical context</a:t>
            </a:r>
          </a:p>
          <a:p>
            <a:pPr eaLnBrk="1" hangingPunct="1">
              <a:defRPr/>
            </a:pPr>
            <a:r>
              <a:rPr lang="en-US" altLang="en-US"/>
              <a:t>Historical refers to the social, political, economic, cultural, and intellectual climate of the time</a:t>
            </a:r>
          </a:p>
          <a:p>
            <a:pPr eaLnBrk="1" hangingPunct="1">
              <a:defRPr/>
            </a:pPr>
            <a:r>
              <a:rPr lang="en-US" altLang="en-US"/>
              <a:t>Less concerned with explaining a work’s literary significance for today’s readers than with helping us understand the work by recreating the exact meaning and impact it had on its original audience</a:t>
            </a:r>
          </a:p>
        </p:txBody>
      </p:sp>
    </p:spTree>
    <p:extLst>
      <p:ext uri="{BB962C8B-B14F-4D97-AF65-F5344CB8AC3E}">
        <p14:creationId xmlns:p14="http://schemas.microsoft.com/office/powerpoint/2010/main" val="338333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Historical Criticism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Advantages</a:t>
            </a:r>
          </a:p>
          <a:p>
            <a:pPr lvl="1" eaLnBrk="1" hangingPunct="1">
              <a:defRPr/>
            </a:pPr>
            <a:r>
              <a:rPr lang="en-US" altLang="en-US"/>
              <a:t>There have been so many social, cultural, and linguistic changes that some older texts are incomprehensible without this criticism</a:t>
            </a:r>
          </a:p>
          <a:p>
            <a:pPr lvl="1" eaLnBrk="1" hangingPunct="1">
              <a:defRPr/>
            </a:pPr>
            <a:r>
              <a:rPr lang="en-US" altLang="en-US"/>
              <a:t>Even simple historical analysis can help with analysis</a:t>
            </a:r>
          </a:p>
          <a:p>
            <a:pPr eaLnBrk="1" hangingPunct="1">
              <a:defRPr/>
            </a:pPr>
            <a:r>
              <a:rPr lang="en-US" altLang="en-US"/>
              <a:t>Disadvantages</a:t>
            </a:r>
          </a:p>
          <a:p>
            <a:pPr lvl="1" eaLnBrk="1" hangingPunct="1">
              <a:defRPr/>
            </a:pPr>
            <a:r>
              <a:rPr lang="en-US" altLang="en-US"/>
              <a:t>Requires research and prior knowledge</a:t>
            </a:r>
          </a:p>
          <a:p>
            <a:pPr lvl="1" eaLnBrk="1" hangingPunct="1">
              <a:defRPr/>
            </a:pPr>
            <a:r>
              <a:rPr lang="en-US" altLang="en-US"/>
              <a:t>May be missed if knowledge isn’t present</a:t>
            </a:r>
          </a:p>
          <a:p>
            <a:pPr lvl="1" eaLnBrk="1" hangingPunct="1">
              <a:defRPr/>
            </a:pPr>
            <a:r>
              <a:rPr lang="en-US" altLang="en-US"/>
              <a:t>Often ignores the other types of analysis</a:t>
            </a:r>
          </a:p>
          <a:p>
            <a:pPr lvl="1" eaLnBrk="1" hangingPunct="1">
              <a:buFontTx/>
              <a:buNone/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58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Historical Criticism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Strategies and Questions</a:t>
            </a:r>
          </a:p>
          <a:p>
            <a:pPr lvl="1" eaLnBrk="1" hangingPunct="1">
              <a:defRPr/>
            </a:pPr>
            <a:r>
              <a:rPr lang="en-US" altLang="en-US" smtClean="0"/>
              <a:t>What information about the time the author wrote is important to the work?  </a:t>
            </a:r>
          </a:p>
          <a:p>
            <a:pPr lvl="1" eaLnBrk="1" hangingPunct="1">
              <a:defRPr/>
            </a:pPr>
            <a:r>
              <a:rPr lang="en-US" altLang="en-US" smtClean="0"/>
              <a:t>What information about the time the work is set in is important to the work?  </a:t>
            </a:r>
          </a:p>
          <a:p>
            <a:pPr lvl="1" eaLnBrk="1" hangingPunct="1">
              <a:defRPr/>
            </a:pPr>
            <a:r>
              <a:rPr lang="en-US" altLang="en-US" smtClean="0"/>
              <a:t>What ways did the people of that period see and think about the world in which they lived</a:t>
            </a:r>
          </a:p>
          <a:p>
            <a:pPr lvl="1" eaLnBrk="1" hangingPunct="1">
              <a:defRPr/>
            </a:pPr>
            <a:r>
              <a:rPr lang="en-US" altLang="en-US" smtClean="0"/>
              <a:t>Research the fundamental historical events of the period in which the author wrote</a:t>
            </a:r>
          </a:p>
          <a:p>
            <a:pPr lvl="1" eaLnBrk="1" hangingPunct="1"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639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Historical Criticism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Strategies and Questions, cont.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Consider the fundamental historical events of the period in which the literary work is set if it is different from the period in which the author wrote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View the text as part of a larger context of historical movements, and consider how it both contributes to and reflects certain fundamental aspects of human history?  How does this effect the story?  </a:t>
            </a:r>
          </a:p>
        </p:txBody>
      </p:sp>
    </p:spTree>
    <p:extLst>
      <p:ext uri="{BB962C8B-B14F-4D97-AF65-F5344CB8AC3E}">
        <p14:creationId xmlns:p14="http://schemas.microsoft.com/office/powerpoint/2010/main" val="126022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Biographical Criticism</vt:lpstr>
      <vt:lpstr>Biographical Criticism</vt:lpstr>
      <vt:lpstr>Biographical Criticism</vt:lpstr>
      <vt:lpstr>Historical Criticism</vt:lpstr>
      <vt:lpstr>Historical Criticism</vt:lpstr>
      <vt:lpstr>Historical Criticism</vt:lpstr>
      <vt:lpstr>Historical Criticism</vt:lpstr>
    </vt:vector>
  </TitlesOfParts>
  <Company>Pflugerville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Biographical Criticism</dc:title>
  <dc:creator>Aaron Holman</dc:creator>
  <cp:lastModifiedBy>Aaron Holman</cp:lastModifiedBy>
  <cp:revision>1</cp:revision>
  <dcterms:created xsi:type="dcterms:W3CDTF">2016-08-29T13:43:20Z</dcterms:created>
  <dcterms:modified xsi:type="dcterms:W3CDTF">2016-08-29T13:43:47Z</dcterms:modified>
</cp:coreProperties>
</file>